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8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9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0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1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2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4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6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55"/>
  </p:notesMasterIdLst>
  <p:handoutMasterIdLst>
    <p:handoutMasterId r:id="rId56"/>
  </p:handoutMasterIdLst>
  <p:sldIdLst>
    <p:sldId id="271" r:id="rId18"/>
    <p:sldId id="274" r:id="rId19"/>
    <p:sldId id="269" r:id="rId20"/>
    <p:sldId id="848" r:id="rId21"/>
    <p:sldId id="849" r:id="rId22"/>
    <p:sldId id="850" r:id="rId23"/>
    <p:sldId id="851" r:id="rId24"/>
    <p:sldId id="852" r:id="rId25"/>
    <p:sldId id="853" r:id="rId26"/>
    <p:sldId id="854" r:id="rId27"/>
    <p:sldId id="855" r:id="rId28"/>
    <p:sldId id="381" r:id="rId29"/>
    <p:sldId id="382" r:id="rId30"/>
    <p:sldId id="383" r:id="rId31"/>
    <p:sldId id="355" r:id="rId32"/>
    <p:sldId id="356" r:id="rId33"/>
    <p:sldId id="359" r:id="rId34"/>
    <p:sldId id="360" r:id="rId35"/>
    <p:sldId id="361" r:id="rId36"/>
    <p:sldId id="362" r:id="rId37"/>
    <p:sldId id="357" r:id="rId38"/>
    <p:sldId id="363" r:id="rId39"/>
    <p:sldId id="364" r:id="rId40"/>
    <p:sldId id="365" r:id="rId41"/>
    <p:sldId id="358" r:id="rId42"/>
    <p:sldId id="366" r:id="rId43"/>
    <p:sldId id="368" r:id="rId44"/>
    <p:sldId id="367" r:id="rId45"/>
    <p:sldId id="369" r:id="rId46"/>
    <p:sldId id="370" r:id="rId47"/>
    <p:sldId id="380" r:id="rId48"/>
    <p:sldId id="384" r:id="rId49"/>
    <p:sldId id="856" r:id="rId50"/>
    <p:sldId id="806" r:id="rId51"/>
    <p:sldId id="847" r:id="rId52"/>
    <p:sldId id="279" r:id="rId53"/>
    <p:sldId id="266" r:id="rId54"/>
  </p:sldIdLst>
  <p:sldSz cx="12192000" cy="6858000"/>
  <p:notesSz cx="6858000" cy="9144000"/>
  <p:embeddedFontLs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Roboto Light" panose="02000000000000000000" pitchFamily="2" charset="0"/>
      <p:regular r:id="rId61"/>
      <p:italic r:id="rId62"/>
    </p:embeddedFont>
    <p:embeddedFont>
      <p:font typeface="Roboto Slab" pitchFamily="2" charset="0"/>
      <p:regular r:id="rId63"/>
      <p:bold r:id="rId64"/>
      <p:italic r:id="rId65"/>
      <p:boldItalic r:id="rId66"/>
    </p:embeddedFont>
    <p:embeddedFont>
      <p:font typeface="Roboto Thin" panose="02000000000000000000" pitchFamily="2" charset="0"/>
      <p:regular r:id="rId67"/>
      <p:italic r:id="rId6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7660" autoAdjust="0"/>
  </p:normalViewPr>
  <p:slideViewPr>
    <p:cSldViewPr snapToObjects="1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font" Target="fonts/font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A58B20-9260-433D-A12C-51F8DD7F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0DE16A6-206B-B249-5C1F-61D158F0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1971-3C4F-4659-AA50-71732649FAC2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421EDFC-B7EC-07B7-B63F-ACE598B5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F91FF79-0BAC-DB29-BC23-E5BC240B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E1872-33D9-4B92-9036-2F9E22E7518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66946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09585" rtl="0" eaLnBrk="1" latinLnBrk="0" hangingPunct="1"/>
            <a:endParaRPr lang="pl-PL" sz="24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1138187"/>
            <a:ext cx="10981267" cy="5218163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609600" y="157008"/>
            <a:ext cx="10972800" cy="91214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209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B3EE600-B7B2-0662-16FF-8E0F3E6ED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C1971-3C4F-4659-AA50-71732649FAC2}" type="datetimeFigureOut">
              <a:rPr lang="pl-PL" smtClean="0"/>
              <a:t>09.06.2025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242CF2E-5391-26EA-1E0C-690D78C2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02FC80E-3B7B-AB03-39B6-1C1505F0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E1872-33D9-4B92-9036-2F9E22E7518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28360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0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5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2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slideLayout" Target="../slideLayouts/slideLayout142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1.xml"/><Relationship Id="rId1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3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Relationship Id="rId14" Type="http://schemas.openxmlformats.org/officeDocument/2006/relationships/slideLayout" Target="../slideLayouts/slideLayout14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9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50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192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36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7.xml"/><Relationship Id="rId43" Type="http://schemas.openxmlformats.org/officeDocument/2006/relationships/slideLayout" Target="../slideLayouts/slideLayout195.xml"/><Relationship Id="rId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5.xml"/><Relationship Id="rId38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72.xml"/><Relationship Id="rId41" Type="http://schemas.openxmlformats.org/officeDocument/2006/relationships/slideLayout" Target="../slideLayouts/slideLayout1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4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  <p:sldLayoutId id="2147485688" r:id="rId14"/>
    <p:sldLayoutId id="2147485689" r:id="rId15"/>
    <p:sldLayoutId id="2147485690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09.06.2025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6.jpg"/><Relationship Id="rId4" Type="http://schemas.openxmlformats.org/officeDocument/2006/relationships/hyperlink" Target="mailto:mail.szkolenia@comarch.p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Tytuł szkolenia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Wzorce projektowe w inżynierii oprogramowania z zastosowaniem języków C++/Java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" b="4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7CB5892-B823-92C0-E503-EE662E75F4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25" t="35715" r="20470" b="12640"/>
          <a:stretch>
            <a:fillRect/>
          </a:stretch>
        </p:blipFill>
        <p:spPr>
          <a:xfrm>
            <a:off x="1055439" y="1268760"/>
            <a:ext cx="974406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0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89574127-1B6B-D985-A5E7-544443F2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5" t="25826" r="21652" b="14838"/>
          <a:stretch>
            <a:fillRect/>
          </a:stretch>
        </p:blipFill>
        <p:spPr>
          <a:xfrm>
            <a:off x="1055440" y="980728"/>
            <a:ext cx="9289032" cy="48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90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CE0F63-9F4B-80C9-338E-70437F35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Zasady projektowania aplikacji (wzorcowania)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AC39EC-701D-3739-04CA-C45734E95E89}"/>
              </a:ext>
            </a:extLst>
          </p:cNvPr>
          <p:cNvSpPr txBox="1"/>
          <p:nvPr/>
        </p:nvSpPr>
        <p:spPr>
          <a:xfrm>
            <a:off x="1138687" y="2113472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Cechy dobrego projektu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BF41005-9146-504E-3651-6D7A319B8312}"/>
              </a:ext>
            </a:extLst>
          </p:cNvPr>
          <p:cNvSpPr txBox="1"/>
          <p:nvPr/>
        </p:nvSpPr>
        <p:spPr>
          <a:xfrm>
            <a:off x="6644496" y="3524658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Ponowne użycie kodu</a:t>
            </a:r>
            <a:endParaRPr lang="pl-PL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460BF49-8B9C-DDE9-BAAB-C84BAA26D186}"/>
              </a:ext>
            </a:extLst>
          </p:cNvPr>
          <p:cNvSpPr txBox="1"/>
          <p:nvPr/>
        </p:nvSpPr>
        <p:spPr>
          <a:xfrm>
            <a:off x="2115628" y="4745509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rgbClr val="FF0000"/>
                </a:solidFill>
                <a:latin typeface=""/>
              </a:rPr>
              <a:t>Rozszerzalność</a:t>
            </a:r>
          </a:p>
        </p:txBody>
      </p:sp>
    </p:spTree>
    <p:extLst>
      <p:ext uri="{BB962C8B-B14F-4D97-AF65-F5344CB8AC3E}">
        <p14:creationId xmlns:p14="http://schemas.microsoft.com/office/powerpoint/2010/main" val="72323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CE0F63-9F4B-80C9-338E-70437F35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Zasady projektowania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AC39EC-701D-3739-04CA-C45734E95E89}"/>
              </a:ext>
            </a:extLst>
          </p:cNvPr>
          <p:cNvSpPr txBox="1"/>
          <p:nvPr/>
        </p:nvSpPr>
        <p:spPr>
          <a:xfrm>
            <a:off x="1138687" y="2113472"/>
            <a:ext cx="2171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Hermetyzacja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BF41005-9146-504E-3651-6D7A319B8312}"/>
              </a:ext>
            </a:extLst>
          </p:cNvPr>
          <p:cNvSpPr txBox="1"/>
          <p:nvPr/>
        </p:nvSpPr>
        <p:spPr>
          <a:xfrm>
            <a:off x="6644496" y="3524658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Programowanie pod interfejs,</a:t>
            </a:r>
          </a:p>
          <a:p>
            <a:r>
              <a:rPr lang="pl-PL" sz="280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n</a:t>
            </a:r>
            <a:r>
              <a:rPr lang="pl-PL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ie pod  implementację</a:t>
            </a:r>
            <a:endParaRPr lang="pl-PL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460BF49-8B9C-DDE9-BAAB-C84BAA26D186}"/>
              </a:ext>
            </a:extLst>
          </p:cNvPr>
          <p:cNvSpPr txBox="1"/>
          <p:nvPr/>
        </p:nvSpPr>
        <p:spPr>
          <a:xfrm>
            <a:off x="2012111" y="4754136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rgbClr val="FF0000"/>
                </a:solidFill>
                <a:latin typeface=""/>
              </a:rPr>
              <a:t>Preferowanie kompozycji</a:t>
            </a:r>
          </a:p>
          <a:p>
            <a:r>
              <a:rPr lang="pl-PL" sz="2800" dirty="0">
                <a:solidFill>
                  <a:srgbClr val="FF0000"/>
                </a:solidFill>
                <a:latin typeface=""/>
              </a:rPr>
              <a:t>ponad dziedziczenie</a:t>
            </a:r>
          </a:p>
        </p:txBody>
      </p:sp>
    </p:spTree>
    <p:extLst>
      <p:ext uri="{BB962C8B-B14F-4D97-AF65-F5344CB8AC3E}">
        <p14:creationId xmlns:p14="http://schemas.microsoft.com/office/powerpoint/2010/main" val="124799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CE0F63-9F4B-80C9-338E-70437F354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Zasady SOLID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AC39EC-701D-3739-04CA-C45734E95E89}"/>
              </a:ext>
            </a:extLst>
          </p:cNvPr>
          <p:cNvSpPr txBox="1"/>
          <p:nvPr/>
        </p:nvSpPr>
        <p:spPr>
          <a:xfrm>
            <a:off x="838200" y="1603628"/>
            <a:ext cx="5782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Zasada pojedynczej odpowiedzialności</a:t>
            </a:r>
          </a:p>
          <a:p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(Single </a:t>
            </a:r>
            <a:r>
              <a:rPr lang="pl-PL" sz="2800" dirty="0" err="1">
                <a:solidFill>
                  <a:schemeClr val="accent6">
                    <a:lumMod val="75000"/>
                  </a:schemeClr>
                </a:solidFill>
                <a:latin typeface=""/>
              </a:rPr>
              <a:t>Responsibility</a:t>
            </a:r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 </a:t>
            </a:r>
            <a:r>
              <a:rPr lang="pl-PL" sz="2800" dirty="0" err="1">
                <a:solidFill>
                  <a:schemeClr val="accent6">
                    <a:lumMod val="75000"/>
                  </a:schemeClr>
                </a:solidFill>
                <a:latin typeface=""/>
              </a:rPr>
              <a:t>Principle</a:t>
            </a:r>
            <a:r>
              <a:rPr lang="pl-PL" sz="2800" dirty="0">
                <a:solidFill>
                  <a:schemeClr val="accent6">
                    <a:lumMod val="75000"/>
                  </a:schemeClr>
                </a:solidFill>
                <a:latin typeface=""/>
              </a:rPr>
              <a:t>)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BF41005-9146-504E-3651-6D7A319B8312}"/>
              </a:ext>
            </a:extLst>
          </p:cNvPr>
          <p:cNvSpPr txBox="1"/>
          <p:nvPr/>
        </p:nvSpPr>
        <p:spPr>
          <a:xfrm>
            <a:off x="6860156" y="2292073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b="0" i="0" u="none" strike="noStrike" baseline="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Zasada otwarte/zamknięte</a:t>
            </a:r>
          </a:p>
          <a:p>
            <a:r>
              <a:rPr lang="pl-PL" sz="280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(Open/</a:t>
            </a:r>
            <a:r>
              <a:rPr lang="pl-PL" sz="2800" dirty="0" err="1">
                <a:solidFill>
                  <a:schemeClr val="accent4">
                    <a:lumMod val="75000"/>
                  </a:schemeClr>
                </a:solidFill>
                <a:latin typeface=""/>
              </a:rPr>
              <a:t>Closed</a:t>
            </a:r>
            <a:r>
              <a:rPr lang="pl-PL" sz="280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 </a:t>
            </a:r>
            <a:r>
              <a:rPr lang="pl-PL" sz="2800" dirty="0" err="1">
                <a:solidFill>
                  <a:schemeClr val="accent4">
                    <a:lumMod val="75000"/>
                  </a:schemeClr>
                </a:solidFill>
                <a:latin typeface=""/>
              </a:rPr>
              <a:t>Principle</a:t>
            </a:r>
            <a:r>
              <a:rPr lang="pl-PL" sz="2800" dirty="0">
                <a:solidFill>
                  <a:schemeClr val="accent4">
                    <a:lumMod val="75000"/>
                  </a:schemeClr>
                </a:solidFill>
                <a:latin typeface=""/>
              </a:rPr>
              <a:t>)</a:t>
            </a:r>
            <a:endParaRPr lang="pl-PL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460BF49-8B9C-DDE9-BAAB-C84BAA26D186}"/>
              </a:ext>
            </a:extLst>
          </p:cNvPr>
          <p:cNvSpPr txBox="1"/>
          <p:nvPr/>
        </p:nvSpPr>
        <p:spPr>
          <a:xfrm>
            <a:off x="1371600" y="3159120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rgbClr val="FF0000"/>
                </a:solidFill>
                <a:latin typeface=""/>
              </a:rPr>
              <a:t>Zasada podstawienia </a:t>
            </a:r>
            <a:r>
              <a:rPr lang="pl-PL" sz="2800" dirty="0" err="1">
                <a:solidFill>
                  <a:srgbClr val="FF0000"/>
                </a:solidFill>
                <a:latin typeface=""/>
              </a:rPr>
              <a:t>Liskov</a:t>
            </a:r>
            <a:endParaRPr lang="pl-PL" sz="2800" dirty="0">
              <a:solidFill>
                <a:srgbClr val="FF0000"/>
              </a:solidFill>
              <a:latin typeface=""/>
            </a:endParaRPr>
          </a:p>
          <a:p>
            <a:r>
              <a:rPr lang="pl-PL" sz="2800" dirty="0">
                <a:solidFill>
                  <a:srgbClr val="FF0000"/>
                </a:solidFill>
                <a:latin typeface=""/>
              </a:rPr>
              <a:t>(</a:t>
            </a:r>
            <a:r>
              <a:rPr lang="pl-PL" sz="2800" dirty="0" err="1">
                <a:solidFill>
                  <a:srgbClr val="FF0000"/>
                </a:solidFill>
                <a:latin typeface=""/>
              </a:rPr>
              <a:t>Liskov</a:t>
            </a:r>
            <a:r>
              <a:rPr lang="pl-PL" sz="2800" dirty="0">
                <a:solidFill>
                  <a:srgbClr val="FF0000"/>
                </a:solidFill>
                <a:latin typeface=""/>
              </a:rPr>
              <a:t> </a:t>
            </a:r>
            <a:r>
              <a:rPr lang="pl-PL" sz="2800" dirty="0" err="1">
                <a:solidFill>
                  <a:srgbClr val="FF0000"/>
                </a:solidFill>
                <a:latin typeface=""/>
              </a:rPr>
              <a:t>Substitution</a:t>
            </a:r>
            <a:r>
              <a:rPr lang="pl-PL" sz="2800" dirty="0">
                <a:solidFill>
                  <a:srgbClr val="FF0000"/>
                </a:solidFill>
                <a:latin typeface=""/>
              </a:rPr>
              <a:t> </a:t>
            </a:r>
            <a:r>
              <a:rPr lang="pl-PL" sz="2800" dirty="0" err="1">
                <a:solidFill>
                  <a:srgbClr val="FF0000"/>
                </a:solidFill>
                <a:latin typeface=""/>
              </a:rPr>
              <a:t>Principle</a:t>
            </a:r>
            <a:r>
              <a:rPr lang="pl-PL" sz="2800" dirty="0">
                <a:solidFill>
                  <a:srgbClr val="FF0000"/>
                </a:solidFill>
                <a:latin typeface=""/>
              </a:rPr>
              <a:t>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6151A65-529F-7ADE-F770-9DC6559861EF}"/>
              </a:ext>
            </a:extLst>
          </p:cNvPr>
          <p:cNvSpPr txBox="1"/>
          <p:nvPr/>
        </p:nvSpPr>
        <p:spPr>
          <a:xfrm>
            <a:off x="6096000" y="4026167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accent1">
                    <a:lumMod val="75000"/>
                  </a:schemeClr>
                </a:solidFill>
                <a:latin typeface=""/>
              </a:rPr>
              <a:t>Zasada segregacji interfejsów</a:t>
            </a:r>
          </a:p>
          <a:p>
            <a:r>
              <a:rPr lang="pl-PL" sz="2800" dirty="0">
                <a:solidFill>
                  <a:schemeClr val="accent1">
                    <a:lumMod val="75000"/>
                  </a:schemeClr>
                </a:solidFill>
                <a:latin typeface=""/>
              </a:rPr>
              <a:t>(Interface </a:t>
            </a:r>
            <a:r>
              <a:rPr lang="pl-PL" sz="2800" dirty="0" err="1">
                <a:solidFill>
                  <a:schemeClr val="accent1">
                    <a:lumMod val="75000"/>
                  </a:schemeClr>
                </a:solidFill>
                <a:latin typeface=""/>
              </a:rPr>
              <a:t>Segregation</a:t>
            </a:r>
            <a:r>
              <a:rPr lang="pl-PL" sz="2800" dirty="0">
                <a:solidFill>
                  <a:schemeClr val="accent1">
                    <a:lumMod val="75000"/>
                  </a:schemeClr>
                </a:solidFill>
                <a:latin typeface=""/>
              </a:rPr>
              <a:t> </a:t>
            </a:r>
            <a:r>
              <a:rPr lang="pl-PL" sz="2800" dirty="0" err="1">
                <a:solidFill>
                  <a:schemeClr val="accent1">
                    <a:lumMod val="75000"/>
                  </a:schemeClr>
                </a:solidFill>
                <a:latin typeface=""/>
              </a:rPr>
              <a:t>Principle</a:t>
            </a:r>
            <a:r>
              <a:rPr lang="pl-PL" sz="2800" dirty="0">
                <a:solidFill>
                  <a:schemeClr val="accent1">
                    <a:lumMod val="75000"/>
                  </a:schemeClr>
                </a:solidFill>
                <a:latin typeface=""/>
              </a:rPr>
              <a:t>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16A063A-D219-A9EA-2D04-61D61FB45B12}"/>
              </a:ext>
            </a:extLst>
          </p:cNvPr>
          <p:cNvSpPr txBox="1"/>
          <p:nvPr/>
        </p:nvSpPr>
        <p:spPr>
          <a:xfrm>
            <a:off x="1655443" y="5100125"/>
            <a:ext cx="60945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"/>
              </a:rPr>
              <a:t>Zasada odwrócenia zależności</a:t>
            </a:r>
          </a:p>
          <a:p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"/>
              </a:rPr>
              <a:t>(</a:t>
            </a:r>
            <a:r>
              <a:rPr lang="pl-PL" sz="2800" dirty="0" err="1">
                <a:solidFill>
                  <a:schemeClr val="accent3">
                    <a:lumMod val="75000"/>
                  </a:schemeClr>
                </a:solidFill>
                <a:latin typeface=""/>
              </a:rPr>
              <a:t>Dependency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"/>
              </a:rPr>
              <a:t> </a:t>
            </a:r>
            <a:r>
              <a:rPr lang="pl-PL" sz="2800" dirty="0" err="1">
                <a:solidFill>
                  <a:schemeClr val="accent3">
                    <a:lumMod val="75000"/>
                  </a:schemeClr>
                </a:solidFill>
                <a:latin typeface=""/>
              </a:rPr>
              <a:t>Inversion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"/>
              </a:rPr>
              <a:t> </a:t>
            </a:r>
            <a:r>
              <a:rPr lang="pl-PL" sz="2800" dirty="0" err="1">
                <a:solidFill>
                  <a:schemeClr val="accent3">
                    <a:lumMod val="75000"/>
                  </a:schemeClr>
                </a:solidFill>
                <a:latin typeface=""/>
              </a:rPr>
              <a:t>Principle</a:t>
            </a:r>
            <a:r>
              <a:rPr lang="pl-PL" sz="2800" dirty="0">
                <a:solidFill>
                  <a:schemeClr val="accent3">
                    <a:lumMod val="75000"/>
                  </a:schemeClr>
                </a:solidFill>
                <a:latin typeface="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029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Zbiór przemyślanych, uniwersalnych, łatwych do utrzymania i sprawdzonych w praktyce rozwiązań w programowaniu obiektowym dla często pojawiających się, powtarzalnych problemów projektowych.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Rodzaje wzorców:</a:t>
            </a:r>
          </a:p>
          <a:p>
            <a:r>
              <a:rPr lang="pl-PL" dirty="0"/>
              <a:t>Kreacyjne</a:t>
            </a:r>
          </a:p>
          <a:p>
            <a:r>
              <a:rPr lang="pl-PL" dirty="0"/>
              <a:t>Operacyjne</a:t>
            </a:r>
          </a:p>
          <a:p>
            <a:r>
              <a:rPr lang="pl-PL" dirty="0"/>
              <a:t>Strukturalne</a:t>
            </a:r>
          </a:p>
          <a:p>
            <a:r>
              <a:rPr lang="pl-PL" dirty="0"/>
              <a:t>Inne: Funkcyjne, Aplikacji: MVC, MVP, Internetowe, Przesyłania komunikatów, Testowania, Zaawansowane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PROJEKTOWE ( Design </a:t>
            </a:r>
            <a:r>
              <a:rPr lang="pl-PL" dirty="0" err="1"/>
              <a:t>Patterns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2011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Wzorce opisujące proces tworzenia nowych obiektów; ich zadaniem jest tworzenie, inicjalizacja oraz konfiguracja obiektów, klas oraz innych typów danych.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Należą do nich:</a:t>
            </a:r>
          </a:p>
          <a:p>
            <a:pPr marL="0" indent="0">
              <a:buNone/>
            </a:pPr>
            <a:r>
              <a:rPr lang="pl-PL" b="1" dirty="0"/>
              <a:t>Fabryka abstrakcyjna</a:t>
            </a:r>
          </a:p>
          <a:p>
            <a:pPr marL="0" indent="0">
              <a:buNone/>
            </a:pPr>
            <a:r>
              <a:rPr lang="pl-PL" b="1" dirty="0"/>
              <a:t>Budowniczy</a:t>
            </a:r>
          </a:p>
          <a:p>
            <a:pPr marL="0" indent="0">
              <a:buNone/>
            </a:pPr>
            <a:r>
              <a:rPr lang="pl-PL" b="1" dirty="0"/>
              <a:t>Metoda Wytwórcza</a:t>
            </a:r>
          </a:p>
          <a:p>
            <a:pPr marL="0" indent="0">
              <a:buNone/>
            </a:pPr>
            <a:r>
              <a:rPr lang="pl-PL" b="1" dirty="0"/>
              <a:t>Singleton</a:t>
            </a:r>
          </a:p>
          <a:p>
            <a:pPr marL="0" indent="0">
              <a:buNone/>
            </a:pPr>
            <a:r>
              <a:rPr lang="pl-PL" b="1" dirty="0"/>
              <a:t>Prototyp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Kreacyjne</a:t>
            </a:r>
          </a:p>
        </p:txBody>
      </p:sp>
    </p:spTree>
    <p:extLst>
      <p:ext uri="{BB962C8B-B14F-4D97-AF65-F5344CB8AC3E}">
        <p14:creationId xmlns:p14="http://schemas.microsoft.com/office/powerpoint/2010/main" val="112309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48" y="1408153"/>
            <a:ext cx="7063184" cy="1480136"/>
          </a:xfrm>
          <a:prstGeom prst="rect">
            <a:avLst/>
          </a:prstGeom>
        </p:spPr>
      </p:pic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90807" y="3726632"/>
            <a:ext cx="10981267" cy="1842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Wzorzec Singleton używany jest, gdy pożądana jest zmienna globalna. Singleton zapewnia jednak ochronę przed przypadkowym utworzeniem wielu kopii złożonych obiektów. Wzorzec umożliwia też opóźnienie tworzenia instancji w postaci obiektu do momentu jego pierwszego użycia.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100314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09600" y="1604478"/>
            <a:ext cx="10981267" cy="318676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Jest to mechanizm, za pośrednictwem którego obsługiwane jest dziedziczenie w języku JavaScript.</a:t>
            </a:r>
          </a:p>
          <a:p>
            <a:pPr marL="0" indent="0">
              <a:buNone/>
            </a:pPr>
            <a:r>
              <a:rPr lang="pl-PL" dirty="0"/>
              <a:t>Wzorzec Prototyp umożliwia jedynie jednokrotne utworzenie złożonego obiektu, a następnie sklonowanie go w postaci dowolnej liczby obiektów, które różnią się między sobą tylko nieznacznie. Jeśli obiekt źródłowy nie jest złożony, niewiele zyska się w przypadku zastosowania klonowania.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Prototyp</a:t>
            </a:r>
          </a:p>
        </p:txBody>
      </p:sp>
    </p:spTree>
    <p:extLst>
      <p:ext uri="{BB962C8B-B14F-4D97-AF65-F5344CB8AC3E}">
        <p14:creationId xmlns:p14="http://schemas.microsoft.com/office/powerpoint/2010/main" val="2184722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to metoda umożliwiająca tworzenie zestawów obiektów bez znajomości ich konkretnych typów.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Abstract</a:t>
            </a:r>
            <a:r>
              <a:rPr lang="pl-PL" dirty="0"/>
              <a:t> </a:t>
            </a:r>
            <a:r>
              <a:rPr lang="pl-PL" dirty="0" err="1"/>
              <a:t>Factory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6" y="2019650"/>
            <a:ext cx="5442543" cy="4458756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6786580" y="2074785"/>
            <a:ext cx="50050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/>
              <a:t>Fabryka pozwala tworzyć całe rodziny produktów. Mamy zdefiniowany interfejs do tworzenia spokrewnionych obiektów. Występuje tu kompozycja oraz pewne uzależnienie od abstrakcji, a nie klas rzeczywistych. Klient oddzielony jest od implementacji klas, tworzących obiekty. </a:t>
            </a:r>
          </a:p>
        </p:txBody>
      </p:sp>
    </p:spTree>
    <p:extLst>
      <p:ext uri="{BB962C8B-B14F-4D97-AF65-F5344CB8AC3E}">
        <p14:creationId xmlns:p14="http://schemas.microsoft.com/office/powerpoint/2010/main" val="364434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pic>
        <p:nvPicPr>
          <p:cNvPr id="3" name="Symbol zastępczy obrazu 2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B4B4A218-8CC1-9DE8-6F0F-704599B357F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57" b="457"/>
          <a:stretch>
            <a:fillRect/>
          </a:stretch>
        </p:blipFill>
        <p:spPr/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dr Marcin Albiniak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Zastosowanie wzorca Budowniczy pozwala uniknąć problemu wielu rozproszonych poprawek w kodzie, dzięki scentralizowaniu logiki</a:t>
            </a:r>
          </a:p>
          <a:p>
            <a:pPr marL="0" indent="0">
              <a:buNone/>
            </a:pPr>
            <a:r>
              <a:rPr lang="pl-PL" dirty="0"/>
              <a:t>niezbędnej do zbudowania obiektu. Różni konkretni budowniczowie mogą być dołączani do wzorca Budowniczy w celu skonstruowania różnych złożonych obiektów.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Budowniczy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3" y="3183118"/>
            <a:ext cx="9281644" cy="29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21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Wzorce opisujące struktury powiązanych ze sobą obiektów.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Należą do nich:</a:t>
            </a:r>
          </a:p>
          <a:p>
            <a:pPr marL="0" indent="0">
              <a:buNone/>
            </a:pPr>
            <a:r>
              <a:rPr lang="pl-PL" b="1" dirty="0"/>
              <a:t>Adapter</a:t>
            </a:r>
          </a:p>
          <a:p>
            <a:pPr marL="0" indent="0">
              <a:buNone/>
            </a:pPr>
            <a:r>
              <a:rPr lang="pl-PL" b="1" dirty="0"/>
              <a:t>Most</a:t>
            </a:r>
          </a:p>
          <a:p>
            <a:pPr marL="0" indent="0">
              <a:buNone/>
            </a:pPr>
            <a:r>
              <a:rPr lang="pl-PL" b="1" dirty="0"/>
              <a:t>Kompozyt</a:t>
            </a:r>
          </a:p>
          <a:p>
            <a:pPr marL="0" indent="0">
              <a:buNone/>
            </a:pPr>
            <a:r>
              <a:rPr lang="pl-PL" b="1" dirty="0"/>
              <a:t>Dekorator</a:t>
            </a:r>
          </a:p>
          <a:p>
            <a:pPr marL="0" indent="0">
              <a:buNone/>
            </a:pPr>
            <a:r>
              <a:rPr lang="pl-PL" b="1" dirty="0"/>
              <a:t>Fasada</a:t>
            </a:r>
          </a:p>
          <a:p>
            <a:pPr marL="0" indent="0">
              <a:buNone/>
            </a:pPr>
            <a:r>
              <a:rPr lang="pl-PL" b="1" dirty="0"/>
              <a:t>Pyłek</a:t>
            </a:r>
          </a:p>
          <a:p>
            <a:pPr marL="0" indent="0">
              <a:buNone/>
            </a:pPr>
            <a:r>
              <a:rPr lang="pl-PL" b="1" dirty="0"/>
              <a:t>Pełnomocnik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Strukturalne</a:t>
            </a:r>
          </a:p>
        </p:txBody>
      </p:sp>
    </p:spTree>
    <p:extLst>
      <p:ext uri="{BB962C8B-B14F-4D97-AF65-F5344CB8AC3E}">
        <p14:creationId xmlns:p14="http://schemas.microsoft.com/office/powerpoint/2010/main" val="375020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09600" y="1138187"/>
            <a:ext cx="10981267" cy="36616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Wzorzec strukturalny, służy do ulepszania i rozbudowywania obiektów.</a:t>
            </a:r>
          </a:p>
          <a:p>
            <a:pPr marL="0" indent="0">
              <a:buNone/>
            </a:pPr>
            <a:r>
              <a:rPr lang="pl-PL" dirty="0"/>
              <a:t>Wzorzec ten zapobiega przed eksplozją klas, spowodowaną dużą liczbą rozszerzeń danej klasy</a:t>
            </a:r>
          </a:p>
          <a:p>
            <a:pPr marL="0" indent="0">
              <a:buNone/>
            </a:pPr>
            <a:r>
              <a:rPr lang="pl-PL" dirty="0"/>
              <a:t>Dekorator musi mieć taki sam interfejs jak obiekt, który będziemy dekorować (obiekty dekorujące są tego samego typu co obiekty dekorowane). Do dekoratora przekazujemy dekorowany obiekt. W przeciwieństwie do dziedziczenia, obiekty dostają nowe funkcjonalności dynamicznie ( w trakcie działania programu), a nie na etapie kompilacji. 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Adapter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13" y="4609692"/>
            <a:ext cx="4571631" cy="18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Wzorzec Dekorator służy do opakowywania i rozszerzania istniejącej klasy. Użycie tego wzorca stanowi alternatywę wobec definiowania podklasy w przypadku istniejącego komponentu. Definiowanie podklasy to operacja realizowana zwykle w czasie kompilacji, cechująca się silnym powiązaniem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Dekorator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82" y="2883302"/>
            <a:ext cx="10263313" cy="34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4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Wzorzec Fasada to specjalny przypadek wzorca Adapter, który zapewnia uproszczony interfejs dla kolekcji klas.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Fasada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19" y="2689644"/>
            <a:ext cx="10651724" cy="321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Wzorce opisujące zachowanie i odpowiedzialność współpracujących ze sobą obiektów.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Należą do nich:</a:t>
            </a:r>
          </a:p>
          <a:p>
            <a:pPr marL="0" indent="0">
              <a:buNone/>
            </a:pPr>
            <a:r>
              <a:rPr lang="pl-PL" b="1" dirty="0"/>
              <a:t>Łańcuch odpowiedzialności</a:t>
            </a:r>
          </a:p>
          <a:p>
            <a:pPr marL="0" indent="0">
              <a:buNone/>
            </a:pPr>
            <a:r>
              <a:rPr lang="pl-PL" b="1" dirty="0"/>
              <a:t>Polecenie</a:t>
            </a:r>
          </a:p>
          <a:p>
            <a:pPr marL="0" indent="0">
              <a:buNone/>
            </a:pPr>
            <a:r>
              <a:rPr lang="pl-PL" b="1" dirty="0"/>
              <a:t>Interpreter</a:t>
            </a:r>
          </a:p>
          <a:p>
            <a:pPr marL="0" indent="0">
              <a:buNone/>
            </a:pPr>
            <a:r>
              <a:rPr lang="pl-PL" b="1" dirty="0" err="1"/>
              <a:t>Iterator</a:t>
            </a:r>
            <a:endParaRPr lang="pl-PL" b="1" dirty="0"/>
          </a:p>
          <a:p>
            <a:pPr marL="0" indent="0">
              <a:buNone/>
            </a:pPr>
            <a:r>
              <a:rPr lang="pl-PL" b="1" dirty="0"/>
              <a:t>Mediator</a:t>
            </a:r>
          </a:p>
          <a:p>
            <a:pPr marL="0" indent="0">
              <a:buNone/>
            </a:pPr>
            <a:r>
              <a:rPr lang="pl-PL" b="1" dirty="0"/>
              <a:t>Memento</a:t>
            </a:r>
          </a:p>
          <a:p>
            <a:pPr marL="0" indent="0">
              <a:buNone/>
            </a:pPr>
            <a:r>
              <a:rPr lang="pl-PL" b="1" dirty="0"/>
              <a:t>Stan</a:t>
            </a:r>
          </a:p>
          <a:p>
            <a:pPr marL="0" indent="0">
              <a:buNone/>
            </a:pPr>
            <a:r>
              <a:rPr lang="pl-PL" b="1" dirty="0"/>
              <a:t>Strategia</a:t>
            </a:r>
          </a:p>
          <a:p>
            <a:pPr marL="0" indent="0">
              <a:buNone/>
            </a:pPr>
            <a:r>
              <a:rPr lang="pl-PL" b="1" dirty="0"/>
              <a:t>Obserwator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Wzorce Operacyjne</a:t>
            </a:r>
          </a:p>
        </p:txBody>
      </p:sp>
    </p:spTree>
    <p:extLst>
      <p:ext uri="{BB962C8B-B14F-4D97-AF65-F5344CB8AC3E}">
        <p14:creationId xmlns:p14="http://schemas.microsoft.com/office/powerpoint/2010/main" val="3051186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Interpreter to interesujący wzorzec, ponieważ umożliwia tworzenie własnego języka.</a:t>
            </a:r>
          </a:p>
          <a:p>
            <a:pPr marL="0" indent="0">
              <a:buNone/>
            </a:pPr>
            <a:r>
              <a:rPr lang="pl-PL" dirty="0"/>
              <a:t>Wzorzec Interpreter różni się od dotychczas zaprezentowanych, ponieważ nie ma rzeczywistej struktury klas definiowanej przez wzorzec.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INTERPRETER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89" y="3150403"/>
            <a:ext cx="6057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Operacja przechodzenia kolekcji obiektów to zadziwiająco powszechny problem.</a:t>
            </a:r>
          </a:p>
          <a:p>
            <a:pPr marL="0" indent="0">
              <a:buNone/>
            </a:pPr>
            <a:r>
              <a:rPr lang="pl-PL" dirty="0" err="1"/>
              <a:t>Iterator</a:t>
            </a:r>
            <a:r>
              <a:rPr lang="pl-PL" dirty="0"/>
              <a:t> to wzorzec oferujący prostą metodę sekwencyjnego wybierania następnego elementu w kolekcji.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ITERATOR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54" y="3094547"/>
            <a:ext cx="6924573" cy="35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4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09600" y="1138187"/>
            <a:ext cx="10981267" cy="21344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Zarządzanie w klasach relacjami wiele-do-wielu może okazać się skomplikowane.</a:t>
            </a:r>
          </a:p>
          <a:p>
            <a:pPr marL="0" indent="0">
              <a:buNone/>
            </a:pPr>
            <a:r>
              <a:rPr lang="pl-PL" dirty="0"/>
              <a:t>Mediator będzie zlokalizowany między różnymi komponentami i będzie pełnić funkcję pojedynczego miejsca, w którym mogą być dokonywane zmiany dotyczące tras przekazywania komunikatów.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MEDIATOR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85" y="3394006"/>
            <a:ext cx="9521556" cy="29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09600" y="1138187"/>
            <a:ext cx="10981267" cy="250658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Wzorzec Memento zapewnia rozwiązanie pozwalające na przywrócenie obiektów do poprzedniego stanu. Wzorzec rejestruje poprzednie wartości zmiennej i oferuje funkcję umożliwiającą ich przywrócenie. Używanie memento dla każdego polecenia umożliwia łatwe wykonanie operacji przywracania w przypadku nieodwracalnych poleceń.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MEMENTO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04" y="3816295"/>
            <a:ext cx="10054689" cy="11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4223" y="2507401"/>
            <a:ext cx="9436740" cy="691205"/>
          </a:xfrm>
        </p:spPr>
        <p:txBody>
          <a:bodyPr>
            <a:normAutofit/>
          </a:bodyPr>
          <a:lstStyle/>
          <a:p>
            <a:r>
              <a:rPr lang="pl-PL" dirty="0"/>
              <a:t>Wzorce kreacyjne – teoria i praktyka </a:t>
            </a:r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pl-PL" dirty="0"/>
              <a:t>Wprowadzenie do wzorców projektowych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91544" y="3659395"/>
            <a:ext cx="9436740" cy="691205"/>
          </a:xfrm>
        </p:spPr>
        <p:txBody>
          <a:bodyPr>
            <a:normAutofit/>
          </a:bodyPr>
          <a:lstStyle/>
          <a:p>
            <a:pPr marL="183515"/>
            <a:r>
              <a:rPr lang="pl-PL" dirty="0"/>
              <a:t>Wzorce strukturalne – teoria i zastosowanie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78244" y="4869160"/>
            <a:ext cx="9436740" cy="689443"/>
          </a:xfrm>
        </p:spPr>
        <p:txBody>
          <a:bodyPr>
            <a:normAutofit/>
          </a:bodyPr>
          <a:lstStyle/>
          <a:p>
            <a:r>
              <a:rPr lang="pl-PL" dirty="0"/>
              <a:t>Wzorce w architekturze systemowej 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2019" y="2429523"/>
            <a:ext cx="461961" cy="670821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2019" y="3619579"/>
            <a:ext cx="461961" cy="691205"/>
          </a:xfrm>
        </p:spPr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018" y="4941168"/>
            <a:ext cx="461961" cy="689438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B61EE5E-EDBB-57AD-AC9F-98CDF07E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8" y="6237312"/>
            <a:ext cx="457240" cy="688908"/>
          </a:xfrm>
          <a:prstGeom prst="rect">
            <a:avLst/>
          </a:prstGeom>
        </p:spPr>
      </p:pic>
      <p:sp>
        <p:nvSpPr>
          <p:cNvPr id="3" name="Symbol zastępczy tekstu 29">
            <a:extLst>
              <a:ext uri="{FF2B5EF4-FFF2-40B4-BE49-F238E27FC236}">
                <a16:creationId xmlns:a16="http://schemas.microsoft.com/office/drawing/2014/main" id="{0D9B5B11-7BE5-B51E-D405-BE47561EB5CB}"/>
              </a:ext>
            </a:extLst>
          </p:cNvPr>
          <p:cNvSpPr txBox="1">
            <a:spLocks/>
          </p:cNvSpPr>
          <p:nvPr/>
        </p:nvSpPr>
        <p:spPr>
          <a:xfrm>
            <a:off x="2072977" y="5892323"/>
            <a:ext cx="9436740" cy="68944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None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Wzorce behawioralne i wzorce „na żywo” </a:t>
            </a:r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609600" y="1138187"/>
            <a:ext cx="10981267" cy="272903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Wzorzec ten jest używany szczególnie w przypadku nowoczesnych aplikacji z jedną stroną. Wzorzec jest znaczącym składnikiem różnych bibliotek zapewniających funkcjonalność </a:t>
            </a:r>
            <a:r>
              <a:rPr lang="pl-PL" b="1" dirty="0"/>
              <a:t>MVVM </a:t>
            </a:r>
            <a:r>
              <a:rPr lang="pl-PL" dirty="0"/>
              <a:t>(ang. </a:t>
            </a:r>
            <a:r>
              <a:rPr lang="pl-PL" i="1" dirty="0"/>
              <a:t>Model </a:t>
            </a:r>
            <a:r>
              <a:rPr lang="pl-PL" i="1" dirty="0" err="1"/>
              <a:t>View</a:t>
            </a:r>
            <a:r>
              <a:rPr lang="pl-PL" i="1" dirty="0"/>
              <a:t> </a:t>
            </a:r>
            <a:r>
              <a:rPr lang="pl-PL" i="1" dirty="0" err="1"/>
              <a:t>View</a:t>
            </a:r>
            <a:r>
              <a:rPr lang="pl-PL" i="1" dirty="0"/>
              <a:t>-Model</a:t>
            </a:r>
            <a:r>
              <a:rPr lang="pl-PL" dirty="0"/>
              <a:t>). Zamiast kierowania pojedynczego wywołania do elementu nasłuchującego wzorzec Obserwator umożliwia zainteresowanym uczestnikom subskrybowanie powiadomień o zmianie.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OBSERWATOR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01" y="3773820"/>
            <a:ext cx="8399552" cy="17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90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MVC</a:t>
            </a:r>
          </a:p>
        </p:txBody>
      </p:sp>
      <p:pic>
        <p:nvPicPr>
          <p:cNvPr id="4" name="Obraz 3" descr="Wzorzec projektowania kontrolera widoku modelu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71" y="1263544"/>
            <a:ext cx="2768600" cy="23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rostokąt 4"/>
          <p:cNvSpPr/>
          <p:nvPr/>
        </p:nvSpPr>
        <p:spPr>
          <a:xfrm>
            <a:off x="261259" y="1595519"/>
            <a:ext cx="7613123" cy="3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pl-PL" sz="2667" dirty="0">
                <a:solidFill>
                  <a:srgbClr val="2A2A2A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pl-PL" sz="2667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215423" y="1419222"/>
            <a:ext cx="93135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/>
              <a:t>Wzorzec architektury MVC (Model-</a:t>
            </a:r>
            <a:r>
              <a:rPr lang="pl-PL" sz="2400" dirty="0" err="1"/>
              <a:t>View</a:t>
            </a:r>
            <a:r>
              <a:rPr lang="pl-PL" sz="2400" dirty="0"/>
              <a:t>-Controller) dzieli aplikację na trzy główne składniki: model, widok i kontroler. Kontroler jest bezstanowym obiektem odpowiedzialnym za logikę. Przetwarza on żądanie i przekazuje do widoku odpowiedni model wypełniony danymi. Bardzo ważnym faktem jest to, że kontroler musi posiadać referencję zarówno do widoku jak i do modelu danych.</a:t>
            </a:r>
          </a:p>
          <a:p>
            <a:r>
              <a:rPr lang="pl-PL" sz="2400" dirty="0"/>
              <a:t>Kontroler jako punkt wejścia wie o widoku oraz o modelu z jakiego będzie korzystał. Związanie modelu i widoku następuje już podczas wywołania danej akcji kontrolera. Doskonałym przykładem takiej infrastruktury są np. aplikacje napisane w ASP.NET MVC.</a:t>
            </a:r>
          </a:p>
        </p:txBody>
      </p:sp>
      <p:sp>
        <p:nvSpPr>
          <p:cNvPr id="2" name="pole tekstowe 1"/>
          <p:cNvSpPr txBox="1"/>
          <p:nvPr/>
        </p:nvSpPr>
        <p:spPr>
          <a:xfrm>
            <a:off x="609601" y="5835049"/>
            <a:ext cx="2594543" cy="658796"/>
          </a:xfrm>
          <a:prstGeom prst="rect">
            <a:avLst/>
          </a:prstGeom>
        </p:spPr>
        <p:txBody>
          <a:bodyPr vert="horz" wrap="square" lIns="121920" tIns="60960" rIns="121920" bIns="60960" rtlCol="0">
            <a:normAutofit/>
          </a:bodyPr>
          <a:lstStyle/>
          <a:p>
            <a:r>
              <a:rPr lang="pl-PL" sz="2400" dirty="0"/>
              <a:t>ANGULAR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4423343" y="5950551"/>
            <a:ext cx="4037109" cy="556127"/>
          </a:xfrm>
          <a:prstGeom prst="rect">
            <a:avLst/>
          </a:prstGeom>
        </p:spPr>
        <p:txBody>
          <a:bodyPr vert="horz" wrap="square" lIns="121920" tIns="60960" rIns="121920" bIns="60960" rtlCol="0">
            <a:normAutofit/>
          </a:bodyPr>
          <a:lstStyle/>
          <a:p>
            <a:r>
              <a:rPr lang="pl-PL" sz="2400" dirty="0"/>
              <a:t>MVW – Model </a:t>
            </a:r>
            <a:r>
              <a:rPr lang="pl-PL" sz="2400" dirty="0" err="1"/>
              <a:t>View</a:t>
            </a:r>
            <a:r>
              <a:rPr lang="pl-PL" sz="2400" dirty="0"/>
              <a:t> </a:t>
            </a:r>
            <a:r>
              <a:rPr lang="pl-PL" sz="2400" dirty="0" err="1"/>
              <a:t>Whatever</a:t>
            </a:r>
            <a:endParaRPr lang="pl-PL" sz="2400" dirty="0"/>
          </a:p>
        </p:txBody>
      </p:sp>
      <p:sp>
        <p:nvSpPr>
          <p:cNvPr id="9" name="Strzałka w prawo 8"/>
          <p:cNvSpPr/>
          <p:nvPr/>
        </p:nvSpPr>
        <p:spPr>
          <a:xfrm>
            <a:off x="2879023" y="6001887"/>
            <a:ext cx="868413" cy="22672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/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1109670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diagram, Czcionka, linia&#10;&#10;Opis wygenerowany automatycznie">
            <a:extLst>
              <a:ext uri="{FF2B5EF4-FFF2-40B4-BE49-F238E27FC236}">
                <a16:creationId xmlns:a16="http://schemas.microsoft.com/office/drawing/2014/main" id="{D2B3559E-CD6E-C20B-ECCE-6BA69DC7A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12" y="1350410"/>
            <a:ext cx="5155293" cy="527245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58EF168-089E-7B82-E884-C6DA925692BA}"/>
              </a:ext>
            </a:extLst>
          </p:cNvPr>
          <p:cNvSpPr txBox="1"/>
          <p:nvPr/>
        </p:nvSpPr>
        <p:spPr>
          <a:xfrm>
            <a:off x="1219200" y="4655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/>
              <a:t>Model-</a:t>
            </a:r>
            <a:r>
              <a:rPr lang="pl-PL" sz="3600" dirty="0" err="1"/>
              <a:t>View</a:t>
            </a:r>
            <a:r>
              <a:rPr lang="pl-PL" sz="3600" dirty="0"/>
              <a:t>-Controller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2597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1A879279-5C7F-D621-1D0D-2CD8F734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54" t="28024" r="22241" b="20331"/>
          <a:stretch>
            <a:fillRect/>
          </a:stretch>
        </p:blipFill>
        <p:spPr>
          <a:xfrm>
            <a:off x="1919536" y="908720"/>
            <a:ext cx="7992888" cy="50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9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Wykorzystanie narzędzi Sztucznej Inteligencji do efektywnej analizy danych biznesowych</a:t>
            </a:r>
            <a:endParaRPr lang="pl-P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wzór, Grafika, piksel, design">
            <a:extLst>
              <a:ext uri="{FF2B5EF4-FFF2-40B4-BE49-F238E27FC236}">
                <a16:creationId xmlns:a16="http://schemas.microsoft.com/office/drawing/2014/main" id="{23E41F0E-03F1-9D3D-2666-CA0A9D7A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454360"/>
            <a:ext cx="594928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0EEEDE-3338-A181-0B4F-2B497710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4B13CF9-5136-A930-DB84-738EF18F4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Integracja wzorców i praktyka projektowania 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BE972DF-482D-3FB6-0B87-1A0A0AED2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Wzorce behawioralne – zastosowanie w dynamicznych systemach 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AADAF79-3EBA-2572-E4C2-B2411811A4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5C5286A-77BB-5C4B-A42A-96BAB62AB4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A51919AC-4E0A-4BBB-B43A-9181F68C6B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E3E9E746-FC9E-AEE9-69BC-C6EC22CA2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439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DD77ABA-CB01-6853-0E2A-50F0E01E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25" t="25826" r="22241" b="31320"/>
          <a:stretch>
            <a:fillRect/>
          </a:stretch>
        </p:blipFill>
        <p:spPr>
          <a:xfrm>
            <a:off x="911424" y="620688"/>
            <a:ext cx="7416824" cy="280831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EABEB18-DD32-99DD-97BA-66E855BE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07" t="28023" r="20469" b="39012"/>
          <a:stretch>
            <a:fillRect/>
          </a:stretch>
        </p:blipFill>
        <p:spPr>
          <a:xfrm>
            <a:off x="4223792" y="3356992"/>
            <a:ext cx="74888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04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E6D5685-CAED-C531-CC55-F494E9ED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35" t="25322" r="19288" b="9760"/>
          <a:stretch>
            <a:fillRect/>
          </a:stretch>
        </p:blipFill>
        <p:spPr>
          <a:xfrm>
            <a:off x="1991544" y="1695057"/>
            <a:ext cx="7848872" cy="4254223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F752645-9D81-7E47-E56F-261014BBD051}"/>
              </a:ext>
            </a:extLst>
          </p:cNvPr>
          <p:cNvSpPr/>
          <p:nvPr/>
        </p:nvSpPr>
        <p:spPr>
          <a:xfrm>
            <a:off x="1919536" y="1484784"/>
            <a:ext cx="27363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82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3DB86A3-813A-8288-9055-98EC63DC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6" t="25826" r="19878" b="12640"/>
          <a:stretch>
            <a:fillRect/>
          </a:stretch>
        </p:blipFill>
        <p:spPr>
          <a:xfrm>
            <a:off x="1487487" y="1124744"/>
            <a:ext cx="9132157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0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179CB8B-CA19-66E5-3F1D-383B8F18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06" t="29122" r="21652" b="9343"/>
          <a:stretch>
            <a:fillRect/>
          </a:stretch>
        </p:blipFill>
        <p:spPr>
          <a:xfrm>
            <a:off x="1199456" y="1052736"/>
            <a:ext cx="878754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61B0662-BD4E-FD4E-8FFF-6EAC8D6E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6" t="31320" r="20469" b="10443"/>
          <a:stretch>
            <a:fillRect/>
          </a:stretch>
        </p:blipFill>
        <p:spPr>
          <a:xfrm>
            <a:off x="1271464" y="836711"/>
            <a:ext cx="10081120" cy="50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520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1372</TotalTime>
  <Words>927</Words>
  <Application>Microsoft Office PowerPoint</Application>
  <PresentationFormat>Panoramiczny</PresentationFormat>
  <Paragraphs>127</Paragraphs>
  <Slides>37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37</vt:i4>
      </vt:variant>
    </vt:vector>
  </HeadingPairs>
  <TitlesOfParts>
    <vt:vector size="63" baseType="lpstr">
      <vt:lpstr>Roboto</vt:lpstr>
      <vt:lpstr></vt:lpstr>
      <vt:lpstr>Wingdings</vt:lpstr>
      <vt:lpstr>Times New Roman</vt:lpstr>
      <vt:lpstr>Roboto Slab</vt:lpstr>
      <vt:lpstr>Arial</vt:lpstr>
      <vt:lpstr>Roboto Thin</vt:lpstr>
      <vt:lpstr>Calibri</vt:lpstr>
      <vt:lpstr>Roboto Light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Tytuł szkolenia</vt:lpstr>
      <vt:lpstr>Prezentacja programu PowerPoint</vt:lpstr>
      <vt:lpstr>Agenda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Zasady projektowania aplikacji (wzorcowania)</vt:lpstr>
      <vt:lpstr>Zasady projektowania</vt:lpstr>
      <vt:lpstr>Zasady SOLID</vt:lpstr>
      <vt:lpstr>WZORCE PROJEKTOWE ( Design Patterns)</vt:lpstr>
      <vt:lpstr>Wzorce Kreacyjne</vt:lpstr>
      <vt:lpstr>Singleton</vt:lpstr>
      <vt:lpstr>Prototyp</vt:lpstr>
      <vt:lpstr>Abstract Factory</vt:lpstr>
      <vt:lpstr>Budowniczy</vt:lpstr>
      <vt:lpstr>Wzorce Strukturalne</vt:lpstr>
      <vt:lpstr>Adapter</vt:lpstr>
      <vt:lpstr>Dekorator</vt:lpstr>
      <vt:lpstr>Fasada</vt:lpstr>
      <vt:lpstr>Wzorce Operacyjne</vt:lpstr>
      <vt:lpstr>INTERPRETER</vt:lpstr>
      <vt:lpstr>ITERATOR</vt:lpstr>
      <vt:lpstr>MEDIATOR</vt:lpstr>
      <vt:lpstr>MEMENTO</vt:lpstr>
      <vt:lpstr>OBSERWATOR</vt:lpstr>
      <vt:lpstr>MVC</vt:lpstr>
      <vt:lpstr>Prezentacja programu PowerPoint</vt:lpstr>
      <vt:lpstr>Prezentacja programu PowerPoint</vt:lpstr>
      <vt:lpstr>Dziękujemy  za udział w szkoleniu</vt:lpstr>
      <vt:lpstr>Prezentacja programu PowerPoint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Marcin Albiniak</cp:lastModifiedBy>
  <cp:revision>44</cp:revision>
  <dcterms:created xsi:type="dcterms:W3CDTF">2023-01-16T07:56:28Z</dcterms:created>
  <dcterms:modified xsi:type="dcterms:W3CDTF">2025-06-09T14:04:14Z</dcterms:modified>
</cp:coreProperties>
</file>